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0"/>
  </p:notesMasterIdLst>
  <p:sldIdLst>
    <p:sldId id="259" r:id="rId2"/>
    <p:sldId id="305" r:id="rId3"/>
    <p:sldId id="308" r:id="rId4"/>
    <p:sldId id="306" r:id="rId5"/>
    <p:sldId id="304" r:id="rId6"/>
    <p:sldId id="311" r:id="rId7"/>
    <p:sldId id="313" r:id="rId8"/>
    <p:sldId id="314" r:id="rId9"/>
    <p:sldId id="315" r:id="rId10"/>
    <p:sldId id="319" r:id="rId11"/>
    <p:sldId id="321" r:id="rId12"/>
    <p:sldId id="287" r:id="rId13"/>
    <p:sldId id="318" r:id="rId14"/>
    <p:sldId id="312" r:id="rId15"/>
    <p:sldId id="316" r:id="rId16"/>
    <p:sldId id="310" r:id="rId17"/>
    <p:sldId id="309" r:id="rId18"/>
    <p:sldId id="264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7C30"/>
    <a:srgbClr val="EEEEEE"/>
    <a:srgbClr val="ECECEC"/>
    <a:srgbClr val="24292E"/>
    <a:srgbClr val="050203"/>
    <a:srgbClr val="030102"/>
    <a:srgbClr val="010101"/>
    <a:srgbClr val="252524"/>
    <a:srgbClr val="3079BC"/>
    <a:srgbClr val="337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49" autoAdjust="0"/>
    <p:restoredTop sz="94721"/>
  </p:normalViewPr>
  <p:slideViewPr>
    <p:cSldViewPr snapToGrid="0" snapToObjects="1">
      <p:cViewPr>
        <p:scale>
          <a:sx n="120" d="100"/>
          <a:sy n="120" d="100"/>
        </p:scale>
        <p:origin x="368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26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28440A-FB2A-8241-8298-38A26AE17491}" type="datetimeFigureOut">
              <a:rPr lang="en-US" smtClean="0"/>
              <a:t>7/14/17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EA9BD5-D00A-064D-A109-2BDEBC314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21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A9BD5-D00A-064D-A109-2BDEBC314D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83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A9BD5-D00A-064D-A109-2BDEBC314DB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00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917965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rgbClr val="555555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1143000" y="5839789"/>
            <a:ext cx="6858000" cy="4396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Venue | Date</a:t>
            </a:r>
          </a:p>
        </p:txBody>
      </p:sp>
    </p:spTree>
    <p:extLst>
      <p:ext uri="{BB962C8B-B14F-4D97-AF65-F5344CB8AC3E}">
        <p14:creationId xmlns:p14="http://schemas.microsoft.com/office/powerpoint/2010/main" val="833328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4151"/>
            <a:ext cx="7886700" cy="934670"/>
          </a:xfrm>
          <a:prstGeom prst="rect">
            <a:avLst/>
          </a:prstGeom>
        </p:spPr>
        <p:txBody>
          <a:bodyPr anchor="ctr"/>
          <a:lstStyle>
            <a:lvl1pPr>
              <a:defRPr sz="3600" b="1">
                <a:solidFill>
                  <a:schemeClr val="accent1">
                    <a:lumMod val="75000"/>
                  </a:schemeClr>
                </a:solidFill>
                <a:latin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650" y="1133475"/>
            <a:ext cx="7886700" cy="5043488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>
                  <a:lumMod val="75000"/>
                </a:schemeClr>
              </a:buClr>
              <a:buFont typeface="Wingdings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marL="685800" indent="-228600">
              <a:buClr>
                <a:schemeClr val="tx2">
                  <a:lumMod val="75000"/>
                </a:schemeClr>
              </a:buClr>
              <a:buFont typeface="Wingdings" charset="2"/>
              <a:buChar char="§"/>
              <a:defRPr sz="2400">
                <a:solidFill>
                  <a:schemeClr val="bg2">
                    <a:lumMod val="10000"/>
                  </a:schemeClr>
                </a:solidFill>
              </a:defRPr>
            </a:lvl2pPr>
            <a:lvl3pPr marL="1143000" indent="-228600">
              <a:buClr>
                <a:schemeClr val="tx2">
                  <a:lumMod val="75000"/>
                </a:schemeClr>
              </a:buClr>
              <a:buFont typeface="Wingdings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 marL="1600200" indent="-228600">
              <a:buClr>
                <a:schemeClr val="tx2">
                  <a:lumMod val="75000"/>
                </a:schemeClr>
              </a:buClr>
              <a:buFont typeface="Wingdings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 marL="2057400" indent="-228600">
              <a:buClr>
                <a:schemeClr val="tx2">
                  <a:lumMod val="75000"/>
                </a:schemeClr>
              </a:buClr>
              <a:buFont typeface="Wingdings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340983"/>
            <a:ext cx="9144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40983"/>
            <a:ext cx="2057400" cy="5170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fld id="{B43BA642-7F15-184F-939E-4070E0E5D9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>
          <a:xfrm>
            <a:off x="628650" y="6340983"/>
            <a:ext cx="3086100" cy="517017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r>
              <a:rPr lang="en-US"/>
              <a:t>GNU Radio Workshop // SDR Academy</a:t>
            </a:r>
            <a:endParaRPr lang="en-US" dirty="0"/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0" y="955919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951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460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40983"/>
            <a:ext cx="2057400" cy="5170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fld id="{B43BA642-7F15-184F-939E-4070E0E5D9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040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223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BBBBBB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BBBBBB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BBBBBB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BBBBBB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BBBBBB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BBBBBB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-1"/>
            <a:ext cx="9144000" cy="26547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44794" y="0"/>
            <a:ext cx="7772400" cy="2654709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GNU Radio Workshop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201994" y="2690127"/>
            <a:ext cx="6858000" cy="1705931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006DB6"/>
                </a:solidFill>
                <a:latin typeface="Helvetica Neue" charset="0"/>
                <a:ea typeface="Helvetica Neue" charset="0"/>
                <a:cs typeface="Helvetica Neue" charset="0"/>
              </a:rPr>
              <a:t>Marcus M</a:t>
            </a:r>
            <a:r>
              <a:rPr lang="de-DE" sz="3200" dirty="0" err="1">
                <a:solidFill>
                  <a:srgbClr val="006DB6"/>
                </a:solidFill>
                <a:latin typeface="Helvetica Neue" charset="0"/>
                <a:ea typeface="Helvetica Neue" charset="0"/>
                <a:cs typeface="Helvetica Neue" charset="0"/>
              </a:rPr>
              <a:t>üller</a:t>
            </a:r>
            <a:r>
              <a:rPr lang="de-DE" sz="3200" dirty="0">
                <a:solidFill>
                  <a:srgbClr val="006DB6"/>
                </a:solidFill>
                <a:latin typeface="Helvetica Neue" charset="0"/>
                <a:ea typeface="Helvetica Neue" charset="0"/>
                <a:cs typeface="Helvetica Neue" charset="0"/>
              </a:rPr>
              <a:t> and </a:t>
            </a:r>
            <a:r>
              <a:rPr lang="en-US" sz="3200" dirty="0">
                <a:solidFill>
                  <a:srgbClr val="006DB6"/>
                </a:solidFill>
                <a:latin typeface="Helvetica Neue" charset="0"/>
                <a:ea typeface="Helvetica Neue" charset="0"/>
                <a:cs typeface="Helvetica Neue" charset="0"/>
              </a:rPr>
              <a:t>Bastian Bloessl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143000" y="5619135"/>
            <a:ext cx="6858000" cy="12388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500" dirty="0">
                <a:latin typeface="Helvetica Neue"/>
              </a:rPr>
              <a:t>July 2017 ▪  HAMRADIO  ▪  SDR Academy ▪  Friedrichshafen, Germany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0" y="2654709"/>
            <a:ext cx="9144000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4507861"/>
            <a:ext cx="10096500" cy="1214969"/>
          </a:xfrm>
          <a:prstGeom prst="rect">
            <a:avLst/>
          </a:prstGeom>
        </p:spPr>
      </p:pic>
      <p:sp>
        <p:nvSpPr>
          <p:cNvPr id="2" name="AutoShape 2" descr="Image result for cc by 4.0">
            <a:extLst>
              <a:ext uri="{FF2B5EF4-FFF2-40B4-BE49-F238E27FC236}">
                <a16:creationId xmlns="" xmlns:a16="http://schemas.microsoft.com/office/drawing/2014/main" id="{31F4369F-A585-4362-9582-26E7A89B8E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1558413" y="26547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C4CED314-8F5B-4687-A0F3-64701EB0113E}"/>
              </a:ext>
            </a:extLst>
          </p:cNvPr>
          <p:cNvGrpSpPr/>
          <p:nvPr/>
        </p:nvGrpSpPr>
        <p:grpSpPr>
          <a:xfrm>
            <a:off x="7718137" y="125249"/>
            <a:ext cx="1279294" cy="447594"/>
            <a:chOff x="7718137" y="184241"/>
            <a:chExt cx="1279294" cy="447594"/>
          </a:xfrm>
        </p:grpSpPr>
        <p:pic>
          <p:nvPicPr>
            <p:cNvPr id="12" name="Picture 8" descr="http://creativecommons.org.nz/wp-content/uploads/2012/05/by.png">
              <a:extLst>
                <a:ext uri="{FF2B5EF4-FFF2-40B4-BE49-F238E27FC236}">
                  <a16:creationId xmlns="" xmlns:a16="http://schemas.microsoft.com/office/drawing/2014/main" id="{6EC080C3-842A-40FA-9B84-A2F77A2920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8137" y="184241"/>
              <a:ext cx="1279294" cy="44759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DE738DEE-FB61-47B3-92B2-D8EF00F75EF6}"/>
                </a:ext>
              </a:extLst>
            </p:cNvPr>
            <p:cNvSpPr/>
            <p:nvPr/>
          </p:nvSpPr>
          <p:spPr>
            <a:xfrm>
              <a:off x="7718137" y="184241"/>
              <a:ext cx="1279294" cy="447594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062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99A035F-3DDC-4ED6-B42E-FFDACF710E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202083"/>
            <a:ext cx="2057400" cy="517018"/>
          </a:xfrm>
        </p:spPr>
        <p:txBody>
          <a:bodyPr/>
          <a:lstStyle/>
          <a:p>
            <a:fld id="{B43BA642-7F15-184F-939E-4070E0E5D9B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4C6B0C5-9531-4720-82FF-A173BB7D86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28650" y="6202083"/>
            <a:ext cx="3086100" cy="517017"/>
          </a:xfrm>
        </p:spPr>
        <p:txBody>
          <a:bodyPr/>
          <a:lstStyle/>
          <a:p>
            <a:r>
              <a:rPr lang="en-US" dirty="0"/>
              <a:t>GNU Radio Workshop // SDR Academy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7DD7C3-8B19-469D-B9E3-9235A7723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GNU Radio Companion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4879"/>
            <a:ext cx="9144000" cy="5454221"/>
          </a:xfrm>
        </p:spPr>
      </p:pic>
      <p:sp>
        <p:nvSpPr>
          <p:cNvPr id="8" name="Rounded Rectangle 7"/>
          <p:cNvSpPr/>
          <p:nvPr/>
        </p:nvSpPr>
        <p:spPr>
          <a:xfrm>
            <a:off x="6906638" y="1125696"/>
            <a:ext cx="2237363" cy="680936"/>
          </a:xfrm>
          <a:prstGeom prst="roundRect">
            <a:avLst/>
          </a:prstGeom>
          <a:solidFill>
            <a:srgbClr val="010101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Block Library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1477387" y="1731807"/>
            <a:ext cx="2569319" cy="680936"/>
          </a:xfrm>
          <a:prstGeom prst="roundRect">
            <a:avLst/>
          </a:prstGeom>
          <a:solidFill>
            <a:srgbClr val="010101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Edit </a:t>
            </a:r>
            <a:r>
              <a:rPr lang="en-US" sz="2400" dirty="0" err="1" smtClean="0"/>
              <a:t>Flowgraph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742949" y="5728823"/>
            <a:ext cx="2569319" cy="680936"/>
          </a:xfrm>
          <a:prstGeom prst="roundRect">
            <a:avLst/>
          </a:prstGeom>
          <a:solidFill>
            <a:srgbClr val="010101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Console</a:t>
            </a:r>
            <a:endParaRPr lang="en-US" sz="2400" dirty="0"/>
          </a:p>
        </p:txBody>
      </p:sp>
      <p:sp>
        <p:nvSpPr>
          <p:cNvPr id="11" name="Rounded Rectangle 10"/>
          <p:cNvSpPr/>
          <p:nvPr/>
        </p:nvSpPr>
        <p:spPr>
          <a:xfrm>
            <a:off x="4181676" y="5728823"/>
            <a:ext cx="2569319" cy="680936"/>
          </a:xfrm>
          <a:prstGeom prst="roundRect">
            <a:avLst/>
          </a:prstGeom>
          <a:solidFill>
            <a:srgbClr val="010101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Variables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3018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61511D-03E8-4AC1-8289-6D1ADA806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Output and Instrumentation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83AE588-632F-4A0F-83D9-5DCC5CF662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C3D59F5-AF6E-4BA6-B1E9-E6F8C2CD8F7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GNU Radio Workshop // SDR Academy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" b="9439"/>
          <a:stretch/>
        </p:blipFill>
        <p:spPr>
          <a:xfrm>
            <a:off x="4656402" y="1090807"/>
            <a:ext cx="4478244" cy="50898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0806"/>
            <a:ext cx="4556801" cy="508988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556801" y="930519"/>
            <a:ext cx="1" cy="5410464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19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GQRX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/>
              <a:t> a GNU Radio Application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5" b="5947"/>
          <a:stretch/>
        </p:blipFill>
        <p:spPr>
          <a:xfrm>
            <a:off x="0" y="1095152"/>
            <a:ext cx="9144000" cy="520224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GNU Radio Workshop // SDR Academy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1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769A365-5B58-4B40-A449-2A4B903E5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Of Tree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9AFF63F-7F20-4794-A319-99EF4FCB7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GNU Radio can be extended with OOTs</a:t>
            </a:r>
          </a:p>
          <a:p>
            <a:r>
              <a:rPr lang="en-US" dirty="0"/>
              <a:t>OOTs cover more specific functionality</a:t>
            </a:r>
          </a:p>
          <a:p>
            <a:r>
              <a:rPr lang="en-US" dirty="0"/>
              <a:t>There is a large number available</a:t>
            </a:r>
          </a:p>
          <a:p>
            <a:r>
              <a:rPr lang="en-US" dirty="0"/>
              <a:t>CGRAN is our central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73C3809-A6F1-4AC1-9ED8-6E708B554F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CE5652F-D20A-4B2A-90E8-4E7EFBD579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GNU Radio Workshop // SDR Academy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-208344" y="6076709"/>
            <a:ext cx="9711159" cy="945312"/>
          </a:xfrm>
          <a:prstGeom prst="round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1" b="5291"/>
          <a:stretch/>
        </p:blipFill>
        <p:spPr>
          <a:xfrm>
            <a:off x="1116957" y="3290341"/>
            <a:ext cx="6910086" cy="356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4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75DE345-7B16-4E07-8E29-006EDABF5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GNU Radio is an Ecosystem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57D0794-2E4F-48F2-ABF3-7BDBED2E5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0800"/>
            <a:ext cx="7886700" cy="50434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Active Open Source community</a:t>
            </a:r>
          </a:p>
          <a:p>
            <a:pPr>
              <a:lnSpc>
                <a:spcPct val="150000"/>
              </a:lnSpc>
            </a:pPr>
            <a:r>
              <a:rPr lang="en-US" dirty="0" err="1" smtClean="0"/>
              <a:t>PyBombs</a:t>
            </a:r>
            <a:r>
              <a:rPr lang="en-US" dirty="0" smtClean="0"/>
              <a:t>, OOTs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GRCon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GNU Radio Foundation</a:t>
            </a:r>
          </a:p>
          <a:p>
            <a:pPr>
              <a:lnSpc>
                <a:spcPct val="150000"/>
              </a:lnSpc>
            </a:pPr>
            <a:r>
              <a:rPr lang="en-US" dirty="0"/>
              <a:t>FOSDEM SDR </a:t>
            </a:r>
            <a:r>
              <a:rPr lang="en-US" dirty="0" err="1"/>
              <a:t>DevRoom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GSoC</a:t>
            </a:r>
            <a:r>
              <a:rPr lang="en-US" dirty="0"/>
              <a:t>, </a:t>
            </a:r>
            <a:r>
              <a:rPr lang="en-US" dirty="0" err="1"/>
              <a:t>SoCIS</a:t>
            </a:r>
            <a:r>
              <a:rPr lang="en-US" dirty="0"/>
              <a:t>, R&amp;S Competition, SDR Academy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1E4BEFC-42F8-4D75-AE89-7AA6F0FF1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073CC40-271E-4F4E-A2F0-3103B3D7A3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GNU Radio Workshop // SDR Academy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650" y="1655386"/>
            <a:ext cx="50800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8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EBEF572-EEBC-401D-9C7A-01BEED758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4151"/>
            <a:ext cx="7886700" cy="934670"/>
          </a:xfrm>
        </p:spPr>
        <p:txBody>
          <a:bodyPr/>
          <a:lstStyle/>
          <a:p>
            <a:r>
              <a:rPr lang="en-US" dirty="0"/>
              <a:t>GNU Radio is used by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D5ACB3B-870A-41F8-A507-CF350B4E80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40983"/>
            <a:ext cx="2057400" cy="517018"/>
          </a:xfrm>
        </p:spPr>
        <p:txBody>
          <a:bodyPr/>
          <a:lstStyle/>
          <a:p>
            <a:fld id="{B43BA642-7F15-184F-939E-4070E0E5D9B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C394A76-D8AE-41FF-8CAB-68671A6D89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28650" y="6340983"/>
            <a:ext cx="3086100" cy="517017"/>
          </a:xfrm>
        </p:spPr>
        <p:txBody>
          <a:bodyPr/>
          <a:lstStyle/>
          <a:p>
            <a:r>
              <a:rPr lang="en-US"/>
              <a:t>GNU Radio Workshop // SDR Academy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8000" l="10000" r="90000">
                        <a14:foregroundMark x1="46667" y1="7333" x2="60000" y2="13333"/>
                        <a14:foregroundMark x1="41333" y1="17333" x2="52000" y2="1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914" y="3040770"/>
            <a:ext cx="1197492" cy="1197492"/>
          </a:xfrm>
        </p:spPr>
      </p:pic>
      <p:sp>
        <p:nvSpPr>
          <p:cNvPr id="8" name="TextBox 7"/>
          <p:cNvSpPr txBox="1"/>
          <p:nvPr/>
        </p:nvSpPr>
        <p:spPr>
          <a:xfrm>
            <a:off x="3569218" y="1185980"/>
            <a:ext cx="1488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Commercial</a:t>
            </a:r>
          </a:p>
          <a:p>
            <a:pPr algn="ctr"/>
            <a:r>
              <a:rPr lang="en-US" dirty="0" smtClean="0"/>
              <a:t>R&amp;D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60804" y="1604996"/>
            <a:ext cx="1488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Infosec</a:t>
            </a:r>
            <a:endParaRPr lang="en-US" dirty="0" smtClean="0"/>
          </a:p>
          <a:p>
            <a:pPr algn="ctr"/>
            <a:r>
              <a:rPr lang="en-US" dirty="0" smtClean="0"/>
              <a:t>Research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05083" y="3272308"/>
            <a:ext cx="1488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Hardware</a:t>
            </a:r>
          </a:p>
          <a:p>
            <a:pPr algn="ctr"/>
            <a:r>
              <a:rPr lang="en-US" dirty="0" smtClean="0"/>
              <a:t>Vendors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17097" y="4963562"/>
            <a:ext cx="1488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Professional</a:t>
            </a:r>
          </a:p>
          <a:p>
            <a:pPr algn="ctr"/>
            <a:r>
              <a:rPr lang="en-US" dirty="0" smtClean="0"/>
              <a:t>Service</a:t>
            </a:r>
          </a:p>
          <a:p>
            <a:pPr algn="ctr"/>
            <a:r>
              <a:rPr lang="en-US" dirty="0" smtClean="0"/>
              <a:t>Providers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69218" y="5647144"/>
            <a:ext cx="148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Hobbyists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62434" y="5240561"/>
            <a:ext cx="148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Students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33353" y="3312585"/>
            <a:ext cx="1488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Academic</a:t>
            </a:r>
          </a:p>
          <a:p>
            <a:pPr algn="ctr"/>
            <a:r>
              <a:rPr lang="en-US" dirty="0" smtClean="0"/>
              <a:t>Research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12522" y="1629965"/>
            <a:ext cx="1488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Defense</a:t>
            </a:r>
          </a:p>
          <a:p>
            <a:pPr algn="ctr"/>
            <a:r>
              <a:rPr lang="en-US" dirty="0" smtClean="0"/>
              <a:t>Research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050992" y="2325502"/>
            <a:ext cx="716922" cy="699446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59077" y="4254084"/>
            <a:ext cx="716922" cy="699446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309759" y="4532321"/>
            <a:ext cx="7473" cy="914400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16200000">
            <a:off x="3042254" y="4223116"/>
            <a:ext cx="716922" cy="699446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636295" y="3639516"/>
            <a:ext cx="1078455" cy="0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4309760" y="2018897"/>
            <a:ext cx="7473" cy="749001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16200000">
            <a:off x="4956284" y="2398775"/>
            <a:ext cx="716922" cy="699446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997582" y="3635750"/>
            <a:ext cx="1078455" cy="0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4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53FC37C-3F5B-488B-90AF-F230A690A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GNU Radio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CA0ABB9-85E7-4C07-BD0F-ED380E316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9925"/>
            <a:ext cx="7886700" cy="50434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From source: GitHub</a:t>
            </a:r>
          </a:p>
          <a:p>
            <a:pPr>
              <a:lnSpc>
                <a:spcPct val="150000"/>
              </a:lnSpc>
            </a:pPr>
            <a:r>
              <a:rPr lang="en-US" dirty="0"/>
              <a:t>Package manager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Some are pretty outdated</a:t>
            </a:r>
          </a:p>
          <a:p>
            <a:pPr>
              <a:lnSpc>
                <a:spcPct val="150000"/>
              </a:lnSpc>
            </a:pPr>
            <a:r>
              <a:rPr lang="en-US" dirty="0"/>
              <a:t>macOS / homebrew</a:t>
            </a:r>
          </a:p>
          <a:p>
            <a:pPr>
              <a:lnSpc>
                <a:spcPct val="150000"/>
              </a:lnSpc>
            </a:pPr>
            <a:r>
              <a:rPr lang="de-DE" b="1" dirty="0" err="1"/>
              <a:t>PyBombs</a:t>
            </a:r>
            <a:r>
              <a:rPr lang="en-US" dirty="0"/>
              <a:t>: integrated dependency management and 3rd party application installation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6064E88-5471-4905-B44B-9550116AE1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9491874-E70C-4A96-91ED-049CA38E22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GNU Radio Workshop // SDR Academy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65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FC99B9-B5B9-435E-B600-FA91F1477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Learn</a:t>
            </a:r>
            <a:r>
              <a:rPr lang="de-DE" dirty="0"/>
              <a:t> // </a:t>
            </a:r>
            <a:r>
              <a:rPr lang="de-DE" dirty="0" err="1"/>
              <a:t>Discuss</a:t>
            </a:r>
            <a:r>
              <a:rPr lang="de-DE" dirty="0"/>
              <a:t> // Connect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5A32DE1-708A-49EE-8D64-7471C69D7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36205"/>
            <a:ext cx="7886700" cy="504348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2200"/>
              </a:spcBef>
            </a:pPr>
            <a:r>
              <a:rPr lang="de-DE" dirty="0"/>
              <a:t>Website</a:t>
            </a:r>
            <a:r>
              <a:rPr lang="en-US" dirty="0"/>
              <a:t>: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www.gnuradio.org</a:t>
            </a:r>
          </a:p>
          <a:p>
            <a:pPr>
              <a:lnSpc>
                <a:spcPct val="100000"/>
              </a:lnSpc>
              <a:spcBef>
                <a:spcPts val="2200"/>
              </a:spcBef>
            </a:pPr>
            <a:r>
              <a:rPr lang="en-US" dirty="0" smtClean="0">
                <a:solidFill>
                  <a:schemeClr val="tx1"/>
                </a:solidFill>
              </a:rPr>
              <a:t>Development: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github.com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gnuradio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2200"/>
              </a:spcBef>
            </a:pPr>
            <a:r>
              <a:rPr lang="en-US" b="1" dirty="0">
                <a:solidFill>
                  <a:schemeClr val="tx1"/>
                </a:solidFill>
              </a:rPr>
              <a:t>Mailing List: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discuss-gnuradio@gnu.org</a:t>
            </a:r>
          </a:p>
          <a:p>
            <a:pPr>
              <a:lnSpc>
                <a:spcPct val="100000"/>
              </a:lnSpc>
              <a:spcBef>
                <a:spcPts val="2200"/>
              </a:spcBef>
            </a:pPr>
            <a:r>
              <a:rPr lang="en-US" dirty="0">
                <a:solidFill>
                  <a:schemeClr val="tx1"/>
                </a:solidFill>
              </a:rPr>
              <a:t>Wiki: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wiki.gnuradio.org</a:t>
            </a:r>
          </a:p>
          <a:p>
            <a:pPr>
              <a:lnSpc>
                <a:spcPct val="100000"/>
              </a:lnSpc>
              <a:spcBef>
                <a:spcPts val="2200"/>
              </a:spcBef>
            </a:pPr>
            <a:r>
              <a:rPr lang="en-US" dirty="0">
                <a:solidFill>
                  <a:schemeClr val="tx1"/>
                </a:solidFill>
              </a:rPr>
              <a:t>Slack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: slack.gnuradio.org</a:t>
            </a:r>
          </a:p>
          <a:p>
            <a:pPr>
              <a:lnSpc>
                <a:spcPct val="100000"/>
              </a:lnSpc>
              <a:spcBef>
                <a:spcPts val="2200"/>
              </a:spcBef>
            </a:pPr>
            <a:r>
              <a:rPr lang="en-US" dirty="0">
                <a:solidFill>
                  <a:schemeClr val="tx1"/>
                </a:solidFill>
              </a:rPr>
              <a:t>Facebook: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gnuradioproject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2200"/>
              </a:spcBef>
            </a:pPr>
            <a:r>
              <a:rPr lang="en-US" dirty="0">
                <a:solidFill>
                  <a:schemeClr val="tx1"/>
                </a:solidFill>
              </a:rPr>
              <a:t>Twitter: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@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gnuradio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F00944F-8F0B-481C-B8C5-045750E9B6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33FA9AB-9439-41B6-9D55-6AD26CE5F2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GNU Radio Workshop // SDR Academy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77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5294250"/>
            <a:ext cx="10096500" cy="1214969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0" y="-1"/>
            <a:ext cx="9144000" cy="26547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44794" y="0"/>
            <a:ext cx="7772400" cy="2654709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GNU Radio Workshop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675902" y="3746208"/>
            <a:ext cx="3350751" cy="1619258"/>
          </a:xfrm>
        </p:spPr>
        <p:txBody>
          <a:bodyPr anchor="ctr">
            <a:normAutofit/>
          </a:bodyPr>
          <a:lstStyle/>
          <a:p>
            <a:pPr algn="r">
              <a:lnSpc>
                <a:spcPct val="150000"/>
              </a:lnSpc>
            </a:pP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www.bastibl.net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r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@bastibl</a:t>
            </a:r>
            <a:r>
              <a:rPr lang="en-US" dirty="0">
                <a:solidFill>
                  <a:srgbClr val="EEEEEE"/>
                </a:solidFill>
                <a:latin typeface="Helvetica Neue" charset="0"/>
                <a:ea typeface="Helvetica Neue" charset="0"/>
                <a:cs typeface="Helvetica Neue" charset="0"/>
              </a:rPr>
              <a:t>.net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0" y="2654709"/>
            <a:ext cx="9144000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150" y="3729154"/>
            <a:ext cx="216000" cy="21600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4334" y="4364553"/>
            <a:ext cx="310368" cy="310368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056" y="4194844"/>
            <a:ext cx="306718" cy="306718"/>
          </a:xfrm>
          <a:prstGeom prst="rect">
            <a:avLst/>
          </a:prstGeom>
        </p:spPr>
      </p:pic>
      <p:sp>
        <p:nvSpPr>
          <p:cNvPr id="19" name="Subtitle 4"/>
          <p:cNvSpPr txBox="1">
            <a:spLocks/>
          </p:cNvSpPr>
          <p:nvPr/>
        </p:nvSpPr>
        <p:spPr>
          <a:xfrm>
            <a:off x="3150822" y="3082906"/>
            <a:ext cx="6858000" cy="64624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BBBBBB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BBBBBB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BBBBBB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BBBBBB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>
              <a:solidFill>
                <a:srgbClr val="006DB6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2" name="Subtitle 4">
            <a:extLst>
              <a:ext uri="{FF2B5EF4-FFF2-40B4-BE49-F238E27FC236}">
                <a16:creationId xmlns="" xmlns:a16="http://schemas.microsoft.com/office/drawing/2014/main" id="{FC35F1CF-A42C-4FF9-915E-5749F8A8D59E}"/>
              </a:ext>
            </a:extLst>
          </p:cNvPr>
          <p:cNvSpPr txBox="1">
            <a:spLocks/>
          </p:cNvSpPr>
          <p:nvPr/>
        </p:nvSpPr>
        <p:spPr>
          <a:xfrm>
            <a:off x="0" y="3315751"/>
            <a:ext cx="9144000" cy="64624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BBBBBB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BBBBBB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BBBBBB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BBBBBB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006DB6"/>
                </a:solidFill>
                <a:latin typeface="Helvetica Neue" charset="0"/>
                <a:ea typeface="Helvetica Neue" charset="0"/>
                <a:cs typeface="Helvetica Neue" charset="0"/>
              </a:rPr>
              <a:t>Marcus Müller           Bastian Bloessl</a:t>
            </a:r>
          </a:p>
        </p:txBody>
      </p:sp>
      <p:sp>
        <p:nvSpPr>
          <p:cNvPr id="13" name="Subtitle 4">
            <a:extLst>
              <a:ext uri="{FF2B5EF4-FFF2-40B4-BE49-F238E27FC236}">
                <a16:creationId xmlns="" xmlns:a16="http://schemas.microsoft.com/office/drawing/2014/main" id="{ED19CAE2-D5A9-4F29-9433-B9B45905E00B}"/>
              </a:ext>
            </a:extLst>
          </p:cNvPr>
          <p:cNvSpPr txBox="1">
            <a:spLocks/>
          </p:cNvSpPr>
          <p:nvPr/>
        </p:nvSpPr>
        <p:spPr>
          <a:xfrm>
            <a:off x="579322" y="3491759"/>
            <a:ext cx="3350751" cy="161925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BBBBBB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BBBBBB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BBBBBB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BBBBBB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@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dEnergy_dTime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  </a:t>
            </a:r>
          </a:p>
        </p:txBody>
      </p:sp>
      <p:pic>
        <p:nvPicPr>
          <p:cNvPr id="14" name="Grafik 15">
            <a:extLst>
              <a:ext uri="{FF2B5EF4-FFF2-40B4-BE49-F238E27FC236}">
                <a16:creationId xmlns="" xmlns:a16="http://schemas.microsoft.com/office/drawing/2014/main" id="{A99817B9-946F-49E4-B60C-620FF40C713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61" y="4169327"/>
            <a:ext cx="305865" cy="30586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C9C4958B-C747-4B6E-858F-0794BEB199D5}"/>
              </a:ext>
            </a:extLst>
          </p:cNvPr>
          <p:cNvGrpSpPr/>
          <p:nvPr/>
        </p:nvGrpSpPr>
        <p:grpSpPr>
          <a:xfrm>
            <a:off x="7718137" y="125249"/>
            <a:ext cx="1279294" cy="447594"/>
            <a:chOff x="7718137" y="184241"/>
            <a:chExt cx="1279294" cy="447594"/>
          </a:xfrm>
        </p:grpSpPr>
        <p:pic>
          <p:nvPicPr>
            <p:cNvPr id="18" name="Picture 8" descr="http://creativecommons.org.nz/wp-content/uploads/2012/05/by.png">
              <a:extLst>
                <a:ext uri="{FF2B5EF4-FFF2-40B4-BE49-F238E27FC236}">
                  <a16:creationId xmlns="" xmlns:a16="http://schemas.microsoft.com/office/drawing/2014/main" id="{5A0CF3C7-D730-4AAF-93CF-192059736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8137" y="184241"/>
              <a:ext cx="1279294" cy="44759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E2A9C662-69C7-4328-95CA-D991E4AE748E}"/>
                </a:ext>
              </a:extLst>
            </p:cNvPr>
            <p:cNvSpPr/>
            <p:nvPr/>
          </p:nvSpPr>
          <p:spPr>
            <a:xfrm>
              <a:off x="7718137" y="184241"/>
              <a:ext cx="1279294" cy="447594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Grafik 15">
            <a:extLst>
              <a:ext uri="{FF2B5EF4-FFF2-40B4-BE49-F238E27FC236}">
                <a16:creationId xmlns="" xmlns:a16="http://schemas.microsoft.com/office/drawing/2014/main" id="{3803921F-D7DD-4F2E-8D8E-44E21AC43DF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675" y="4754687"/>
            <a:ext cx="356330" cy="35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1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D171B2-8D7F-490D-B799-54785CC98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3D341AD-64D5-4E12-889C-D1A2FFB3F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19979"/>
            <a:ext cx="7886700" cy="5043488"/>
          </a:xfrm>
        </p:spPr>
        <p:txBody>
          <a:bodyPr/>
          <a:lstStyle/>
          <a:p>
            <a:r>
              <a:rPr lang="en-US" sz="3600" dirty="0"/>
              <a:t> GNU Radio 101</a:t>
            </a:r>
          </a:p>
          <a:p>
            <a:endParaRPr lang="en-US" sz="3600" dirty="0"/>
          </a:p>
          <a:p>
            <a:r>
              <a:rPr lang="en-US" sz="3600" dirty="0"/>
              <a:t> Building an FM receiver</a:t>
            </a:r>
          </a:p>
          <a:p>
            <a:endParaRPr lang="en-US" sz="3600" dirty="0"/>
          </a:p>
          <a:p>
            <a:r>
              <a:rPr lang="en-US" sz="3600" dirty="0"/>
              <a:t> Using OOTs</a:t>
            </a:r>
          </a:p>
          <a:p>
            <a:endParaRPr lang="en-US" sz="3600" dirty="0"/>
          </a:p>
          <a:p>
            <a:r>
              <a:rPr lang="en-US" sz="3600" dirty="0"/>
              <a:t> Extending GNU Radio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E93641D-2B10-4BAF-868D-4368ABA66C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40B1020-E86F-4EFE-9FC2-1C4494087A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GNU Radio Workshop // SDR Academy</a:t>
            </a:r>
            <a:endParaRPr lang="en-US" dirty="0"/>
          </a:p>
        </p:txBody>
      </p:sp>
      <p:sp>
        <p:nvSpPr>
          <p:cNvPr id="6" name="Right Brace 5">
            <a:extLst>
              <a:ext uri="{FF2B5EF4-FFF2-40B4-BE49-F238E27FC236}">
                <a16:creationId xmlns="" xmlns:a16="http://schemas.microsoft.com/office/drawing/2014/main" id="{95371BD1-659D-4168-8ABE-115A93B7FB43}"/>
              </a:ext>
            </a:extLst>
          </p:cNvPr>
          <p:cNvSpPr/>
          <p:nvPr/>
        </p:nvSpPr>
        <p:spPr>
          <a:xfrm>
            <a:off x="5678943" y="2771481"/>
            <a:ext cx="309669" cy="3167406"/>
          </a:xfrm>
          <a:prstGeom prst="rightBrace">
            <a:avLst>
              <a:gd name="adj1" fmla="val 63128"/>
              <a:gd name="adj2" fmla="val 50000"/>
            </a:avLst>
          </a:prstGeom>
          <a:ln w="349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1F0FCA9-21A9-4327-9E1A-82FA52FB440A}"/>
              </a:ext>
            </a:extLst>
          </p:cNvPr>
          <p:cNvSpPr txBox="1"/>
          <p:nvPr/>
        </p:nvSpPr>
        <p:spPr>
          <a:xfrm>
            <a:off x="6352578" y="4032018"/>
            <a:ext cx="2238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Hands-On!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20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866B2C9-69E7-43D5-AB68-488074C3A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is Online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8F556F8-88E0-4074-8616-51A90ECE0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99E8A0B-A0A1-4225-B3F8-1DB03D7E31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GNU Radio Workshop // SDR Academy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13676399-7C4D-4A55-9183-1C5044308C2E}"/>
              </a:ext>
            </a:extLst>
          </p:cNvPr>
          <p:cNvSpPr/>
          <p:nvPr/>
        </p:nvSpPr>
        <p:spPr>
          <a:xfrm>
            <a:off x="0" y="939152"/>
            <a:ext cx="9144000" cy="1068512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u="sng" dirty="0">
                <a:solidFill>
                  <a:schemeClr val="bg2"/>
                </a:solidFill>
              </a:rPr>
              <a:t>https://github.com/bastibl/gnuradio-workshop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D6418155-3552-45B8-A9A6-3080DB16B1E5}"/>
              </a:ext>
            </a:extLst>
          </p:cNvPr>
          <p:cNvSpPr/>
          <p:nvPr/>
        </p:nvSpPr>
        <p:spPr>
          <a:xfrm>
            <a:off x="-481263" y="5582653"/>
            <a:ext cx="10125777" cy="204055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1193F9F-C351-4192-AEBE-CB6D54AD2A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27037"/>
          <a:stretch/>
        </p:blipFill>
        <p:spPr>
          <a:xfrm>
            <a:off x="828761" y="2263305"/>
            <a:ext cx="7486477" cy="50037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402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67870A2-E85A-41B1-82C3-550C095AD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Us: Marcus M</a:t>
            </a:r>
            <a:r>
              <a:rPr lang="de-DE" dirty="0" err="1"/>
              <a:t>üller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66AD4AB-3CD8-4BA6-A508-278EA1CFB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9683" y="1552680"/>
            <a:ext cx="7886700" cy="5043488"/>
          </a:xfrm>
        </p:spPr>
        <p:txBody>
          <a:bodyPr/>
          <a:lstStyle/>
          <a:p>
            <a:r>
              <a:rPr lang="en-US" dirty="0" smtClean="0"/>
              <a:t>Engineer @ Ettus Research</a:t>
            </a:r>
          </a:p>
          <a:p>
            <a:endParaRPr lang="en-US" dirty="0"/>
          </a:p>
          <a:p>
            <a:r>
              <a:rPr lang="en-US" dirty="0" smtClean="0"/>
              <a:t>Research Assistant @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Communications Engineering</a:t>
            </a:r>
            <a:br>
              <a:rPr lang="en-US" dirty="0" smtClean="0"/>
            </a:br>
            <a:r>
              <a:rPr lang="en-US" dirty="0" smtClean="0"/>
              <a:t> Lab</a:t>
            </a:r>
            <a:endParaRPr lang="en-US" dirty="0" smtClean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9C952B5-59EA-4396-9D2A-A9419C8515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C8BA9BE-D7CF-43BE-BBCD-C1195AC8A7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GNU Radio Workshop // SDR Academy</a:t>
            </a:r>
            <a:endParaRPr lang="en-US" dirty="0"/>
          </a:p>
        </p:txBody>
      </p:sp>
      <p:pic>
        <p:nvPicPr>
          <p:cNvPr id="6" name="Picture 2" descr="Marcus Müller">
            <a:extLst>
              <a:ext uri="{FF2B5EF4-FFF2-40B4-BE49-F238E27FC236}">
                <a16:creationId xmlns="" xmlns:a16="http://schemas.microsoft.com/office/drawing/2014/main" id="{65B48EC4-110D-4ADB-8B84-0C20EDA49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694" r="100000">
                        <a14:foregroundMark x1="41327" y1="96429" x2="34184" y2="92857"/>
                        <a14:foregroundMark x1="72959" y1="70408" x2="69388" y2="76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2530" y="2021436"/>
            <a:ext cx="3009014" cy="300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610" y="4607334"/>
            <a:ext cx="2216740" cy="10257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12" y="4466596"/>
            <a:ext cx="1477335" cy="147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7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C45C82-01EC-4FC2-983D-B895A0594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4151"/>
            <a:ext cx="7886700" cy="934670"/>
          </a:xfrm>
        </p:spPr>
        <p:txBody>
          <a:bodyPr/>
          <a:lstStyle/>
          <a:p>
            <a:r>
              <a:rPr lang="en-US" dirty="0"/>
              <a:t>About Us: Bastian Bloessl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B5C943F-F0C6-4723-8B54-688302CC3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40983"/>
            <a:ext cx="2057400" cy="517018"/>
          </a:xfrm>
        </p:spPr>
        <p:txBody>
          <a:bodyPr/>
          <a:lstStyle/>
          <a:p>
            <a:fld id="{B43BA642-7F15-184F-939E-4070E0E5D9B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E9193E9-BF88-4281-A254-EDF735BD4C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28650" y="6340983"/>
            <a:ext cx="3086100" cy="517017"/>
          </a:xfrm>
        </p:spPr>
        <p:txBody>
          <a:bodyPr/>
          <a:lstStyle/>
          <a:p>
            <a:r>
              <a:rPr lang="en-US"/>
              <a:t>GNU Radio Workshop // SDR Academy</a:t>
            </a:r>
            <a:endParaRPr lang="en-US" dirty="0"/>
          </a:p>
        </p:txBody>
      </p:sp>
      <p:pic>
        <p:nvPicPr>
          <p:cNvPr id="7" name="Picture 6" descr="A person smiling for the camera&#10;&#10;Description generated with very high confidence">
            <a:extLst>
              <a:ext uri="{FF2B5EF4-FFF2-40B4-BE49-F238E27FC236}">
                <a16:creationId xmlns="" xmlns:a16="http://schemas.microsoft.com/office/drawing/2014/main" id="{E964F8A9-0C6D-476C-9BEE-D37AF9802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0520"/>
            <a:ext cx="3606976" cy="5410464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="" xmlns:a16="http://schemas.microsoft.com/office/drawing/2014/main" id="{B8819DE3-0E1E-46B3-AA8A-829407A2A2C1}"/>
              </a:ext>
            </a:extLst>
          </p:cNvPr>
          <p:cNvSpPr/>
          <p:nvPr/>
        </p:nvSpPr>
        <p:spPr>
          <a:xfrm>
            <a:off x="3529781" y="930520"/>
            <a:ext cx="5617777" cy="5410462"/>
          </a:xfrm>
          <a:prstGeom prst="roundRect">
            <a:avLst>
              <a:gd name="adj" fmla="val 0"/>
            </a:avLst>
          </a:prstGeom>
          <a:solidFill>
            <a:srgbClr val="0502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="" xmlns:a16="http://schemas.microsoft.com/office/drawing/2014/main" id="{E4CEAD05-77E2-4F2D-93D5-B28C8F9CE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9178" y="1814513"/>
            <a:ext cx="7886700" cy="5043488"/>
          </a:xfrm>
        </p:spPr>
        <p:txBody>
          <a:bodyPr/>
          <a:lstStyle/>
          <a:p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Researcher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@ Connect Center</a:t>
            </a:r>
            <a:br>
              <a:rPr lang="en-US" dirty="0">
                <a:solidFill>
                  <a:schemeClr val="bg2">
                    <a:lumMod val="9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Trinity College Dublin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Engineer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@ SRS</a:t>
            </a:r>
            <a:br>
              <a:rPr lang="en-US" dirty="0">
                <a:solidFill>
                  <a:schemeClr val="bg2">
                    <a:lumMod val="9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Software Radio Systems</a:t>
            </a:r>
          </a:p>
        </p:txBody>
      </p:sp>
      <p:pic>
        <p:nvPicPr>
          <p:cNvPr id="1028" name="Picture 4" descr="SRS">
            <a:extLst>
              <a:ext uri="{FF2B5EF4-FFF2-40B4-BE49-F238E27FC236}">
                <a16:creationId xmlns="" xmlns:a16="http://schemas.microsoft.com/office/drawing/2014/main" id="{03728D14-C765-4090-B5E1-5B6183CC6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878" y="5093110"/>
            <a:ext cx="1747585" cy="86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/connectcentre.ie/wp-content/themes/connect-centre/images/site-components/logo">
            <a:extLst>
              <a:ext uri="{FF2B5EF4-FFF2-40B4-BE49-F238E27FC236}">
                <a16:creationId xmlns="" xmlns:a16="http://schemas.microsoft.com/office/drawing/2014/main" id="{09184D64-3D83-4797-86B8-888E9FD58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165" y="5024283"/>
            <a:ext cx="2245619" cy="86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BD736E3D-AF69-4261-A59F-D9AC8966D5DC}"/>
              </a:ext>
            </a:extLst>
          </p:cNvPr>
          <p:cNvSpPr/>
          <p:nvPr/>
        </p:nvSpPr>
        <p:spPr>
          <a:xfrm>
            <a:off x="3909178" y="4827792"/>
            <a:ext cx="2631498" cy="1258530"/>
          </a:xfrm>
          <a:prstGeom prst="rect">
            <a:avLst/>
          </a:prstGeom>
          <a:solidFill>
            <a:srgbClr val="010101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96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A4D1F53-1142-4713-8A98-197C2897C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4151"/>
            <a:ext cx="7886700" cy="934670"/>
          </a:xfrm>
        </p:spPr>
        <p:txBody>
          <a:bodyPr/>
          <a:lstStyle/>
          <a:p>
            <a:r>
              <a:rPr lang="en-US" dirty="0"/>
              <a:t>GNU Radio 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75D76C1-3E1D-48EA-BC11-925061E9C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 signal </a:t>
            </a:r>
            <a:r>
              <a:rPr lang="en-US" dirty="0" smtClean="0"/>
              <a:t>processing </a:t>
            </a:r>
            <a:r>
              <a:rPr lang="en-US" dirty="0"/>
              <a:t>l</a:t>
            </a:r>
            <a:r>
              <a:rPr lang="en-US" dirty="0" smtClean="0"/>
              <a:t>ibrary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Designed for real-time</a:t>
            </a:r>
          </a:p>
          <a:p>
            <a:pPr>
              <a:lnSpc>
                <a:spcPct val="150000"/>
              </a:lnSpc>
            </a:pPr>
            <a:r>
              <a:rPr lang="en-US" dirty="0"/>
              <a:t>The software part of an SDR</a:t>
            </a:r>
          </a:p>
          <a:p>
            <a:pPr>
              <a:lnSpc>
                <a:spcPct val="150000"/>
              </a:lnSpc>
            </a:pPr>
            <a:r>
              <a:rPr lang="en-US" dirty="0"/>
              <a:t>Not a radio application</a:t>
            </a:r>
          </a:p>
          <a:p>
            <a:pPr>
              <a:lnSpc>
                <a:spcPct val="150000"/>
              </a:lnSpc>
            </a:pPr>
            <a:r>
              <a:rPr lang="en-US" dirty="0"/>
              <a:t>The tool to </a:t>
            </a:r>
            <a:r>
              <a:rPr lang="en-US" b="1" dirty="0"/>
              <a:t>build your own </a:t>
            </a:r>
            <a:r>
              <a:rPr lang="en-US" dirty="0"/>
              <a:t>transceivers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3F743A0-9620-4C4B-9B9C-F5625332E5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28F81E9-E130-4356-BA6A-808D9D5D9A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GNU Radio Workshop // SDR Academy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8229F73F-716E-43F6-82BD-1D5E541D2476}"/>
              </a:ext>
            </a:extLst>
          </p:cNvPr>
          <p:cNvSpPr/>
          <p:nvPr/>
        </p:nvSpPr>
        <p:spPr>
          <a:xfrm>
            <a:off x="-250722" y="5063613"/>
            <a:ext cx="9645444" cy="956034"/>
          </a:xfrm>
          <a:prstGeom prst="roundRect">
            <a:avLst>
              <a:gd name="adj" fmla="val 0"/>
            </a:avLst>
          </a:prstGeom>
          <a:solidFill>
            <a:srgbClr val="010101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Matches perfectly with the ham spirit</a:t>
            </a:r>
          </a:p>
        </p:txBody>
      </p:sp>
      <p:pic>
        <p:nvPicPr>
          <p:cNvPr id="1028" name="Picture 4" descr="http://i.ebayimg.com/images/g/1dMAAOSwgY9XeU4v/s-l1600.jpg">
            <a:extLst>
              <a:ext uri="{FF2B5EF4-FFF2-40B4-BE49-F238E27FC236}">
                <a16:creationId xmlns="" xmlns:a16="http://schemas.microsoft.com/office/drawing/2014/main" id="{F7FDA9EE-AB77-40D8-A25C-C0832C5437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2" t="27160" r="51725" b="30851"/>
          <a:stretch/>
        </p:blipFill>
        <p:spPr bwMode="auto">
          <a:xfrm>
            <a:off x="9704336" y="969455"/>
            <a:ext cx="2260600" cy="287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gnuradio">
            <a:extLst>
              <a:ext uri="{FF2B5EF4-FFF2-40B4-BE49-F238E27FC236}">
                <a16:creationId xmlns="" xmlns:a16="http://schemas.microsoft.com/office/drawing/2014/main" id="{DF42C116-9ABE-4097-A9FB-209B10FD9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293" y="1595254"/>
            <a:ext cx="4146550" cy="118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891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CE097C0-1509-48DC-B43F-D17D0CEC0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Concept: Flow Graph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EFDB9ED-1304-47BE-A384-7953AA7D6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44CFBC5-C723-4F19-8D71-3D31D569AA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GNU Radio Workshop // SDR Academy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" t="12679" r="26162" b="33323"/>
          <a:stretch/>
        </p:blipFill>
        <p:spPr>
          <a:xfrm>
            <a:off x="202019" y="1360967"/>
            <a:ext cx="6730410" cy="2945219"/>
          </a:xfrm>
        </p:spPr>
      </p:pic>
    </p:spTree>
    <p:extLst>
      <p:ext uri="{BB962C8B-B14F-4D97-AF65-F5344CB8AC3E}">
        <p14:creationId xmlns:p14="http://schemas.microsoft.com/office/powerpoint/2010/main" val="37090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35DCA6-2A49-471A-91E3-80CE4DCF8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Concept: Block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54FD8E8-DB89-420C-BF4C-D35B01EDA8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94A9374-CBAC-402F-B68B-B7677A076E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GNU Radio Workshop // SDR Academy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28650" y="1316355"/>
            <a:ext cx="7886700" cy="50434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Written in C++ or Python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Implement one logical step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Can be encapsulated into hierarchical blocks</a:t>
            </a:r>
            <a:endParaRPr lang="en-US" dirty="0"/>
          </a:p>
        </p:txBody>
      </p:sp>
      <p:pic>
        <p:nvPicPr>
          <p:cNvPr id="10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3999429"/>
            <a:ext cx="7886700" cy="21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9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2CB454A-9586-4095-A820-37DC0483F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Streams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" y="3583722"/>
            <a:ext cx="7886700" cy="2177534"/>
          </a:xfr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BD27894-B028-4727-BF54-6E16584C3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78BAA61-9A0A-4FC8-9543-E8BC3E4BCB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GNU Radio Workshop // SDR Academy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785997" y="5614863"/>
            <a:ext cx="1620143" cy="680936"/>
          </a:xfrm>
          <a:prstGeom prst="roundRect">
            <a:avLst/>
          </a:prstGeom>
          <a:solidFill>
            <a:srgbClr val="010101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Complex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3871973" y="5614863"/>
            <a:ext cx="1351538" cy="680936"/>
          </a:xfrm>
          <a:prstGeom prst="roundRect">
            <a:avLst/>
          </a:prstGeom>
          <a:solidFill>
            <a:srgbClr val="010101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Float</a:t>
            </a:r>
            <a:endParaRPr lang="en-US" sz="2400" dirty="0"/>
          </a:p>
        </p:txBody>
      </p:sp>
      <p:sp>
        <p:nvSpPr>
          <p:cNvPr id="11" name="Rounded Rectangle 10"/>
          <p:cNvSpPr/>
          <p:nvPr/>
        </p:nvSpPr>
        <p:spPr>
          <a:xfrm>
            <a:off x="5729347" y="5614863"/>
            <a:ext cx="1105793" cy="680936"/>
          </a:xfrm>
          <a:prstGeom prst="roundRect">
            <a:avLst/>
          </a:prstGeom>
          <a:solidFill>
            <a:srgbClr val="010101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Byte</a:t>
            </a:r>
            <a:endParaRPr lang="en-US" sz="2400" dirty="0"/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628650" y="1156335"/>
            <a:ext cx="7886700" cy="5043488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>
                  <a:lumMod val="75000"/>
                </a:schemeClr>
              </a:buClr>
              <a:buFont typeface="Wingdings" charset="2"/>
              <a:buChar char="§"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charset="2"/>
              <a:buChar char="§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charset="2"/>
              <a:buChar char="§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charset="2"/>
              <a:buChar char="§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charset="2"/>
              <a:buChar char="§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Samples are buffered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Data types are color-coded</a:t>
            </a:r>
            <a:endParaRPr lang="en-US" dirty="0"/>
          </a:p>
        </p:txBody>
      </p:sp>
      <p:pic>
        <p:nvPicPr>
          <p:cNvPr id="14" name="Content Placeholder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24" t="32189" r="27585" b="29493"/>
          <a:stretch/>
        </p:blipFill>
        <p:spPr>
          <a:xfrm>
            <a:off x="5069518" y="1900749"/>
            <a:ext cx="2167042" cy="1267244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3709580" y="2373001"/>
            <a:ext cx="1520961" cy="215682"/>
            <a:chOff x="4208386" y="2035076"/>
            <a:chExt cx="1520961" cy="215682"/>
          </a:xfrm>
        </p:grpSpPr>
        <p:sp>
          <p:nvSpPr>
            <p:cNvPr id="15" name="Rectangle 14"/>
            <p:cNvSpPr/>
            <p:nvPr/>
          </p:nvSpPr>
          <p:spPr>
            <a:xfrm>
              <a:off x="5512177" y="2035076"/>
              <a:ext cx="217170" cy="215682"/>
            </a:xfrm>
            <a:prstGeom prst="rect">
              <a:avLst/>
            </a:prstGeom>
            <a:solidFill>
              <a:srgbClr val="F17C3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294114" y="2035076"/>
              <a:ext cx="217170" cy="215682"/>
            </a:xfrm>
            <a:prstGeom prst="rect">
              <a:avLst/>
            </a:prstGeom>
            <a:solidFill>
              <a:srgbClr val="F17C3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076051" y="2035076"/>
              <a:ext cx="217170" cy="215682"/>
            </a:xfrm>
            <a:prstGeom prst="rect">
              <a:avLst/>
            </a:prstGeom>
            <a:solidFill>
              <a:srgbClr val="F17C3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60346" y="2035076"/>
              <a:ext cx="217170" cy="215682"/>
            </a:xfrm>
            <a:prstGeom prst="rect">
              <a:avLst/>
            </a:prstGeom>
            <a:solidFill>
              <a:srgbClr val="F17C3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644641" y="2035076"/>
              <a:ext cx="217170" cy="215682"/>
            </a:xfrm>
            <a:prstGeom prst="rect">
              <a:avLst/>
            </a:prstGeom>
            <a:solidFill>
              <a:srgbClr val="F17C3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208386" y="2035076"/>
              <a:ext cx="217170" cy="215682"/>
            </a:xfrm>
            <a:prstGeom prst="rect">
              <a:avLst/>
            </a:prstGeom>
            <a:solidFill>
              <a:srgbClr val="F17C3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425637" y="2035076"/>
              <a:ext cx="217170" cy="215682"/>
            </a:xfrm>
            <a:prstGeom prst="rect">
              <a:avLst/>
            </a:prstGeom>
            <a:solidFill>
              <a:srgbClr val="F17C3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Content Placeholder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18" t="28850" r="45833" b="26687"/>
          <a:stretch/>
        </p:blipFill>
        <p:spPr>
          <a:xfrm>
            <a:off x="1139273" y="1900003"/>
            <a:ext cx="2544748" cy="118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0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10101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3758</TotalTime>
  <Words>413</Words>
  <Application>Microsoft Macintosh PowerPoint</Application>
  <PresentationFormat>On-screen Show (4:3)</PresentationFormat>
  <Paragraphs>131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Calibri</vt:lpstr>
      <vt:lpstr>Calibri Light</vt:lpstr>
      <vt:lpstr>Helvetica Neue</vt:lpstr>
      <vt:lpstr>Times New Roman</vt:lpstr>
      <vt:lpstr>Wingdings</vt:lpstr>
      <vt:lpstr>Arial</vt:lpstr>
      <vt:lpstr>Office Theme</vt:lpstr>
      <vt:lpstr>GNU Radio Workshop</vt:lpstr>
      <vt:lpstr>Master Plan</vt:lpstr>
      <vt:lpstr>Material is Online</vt:lpstr>
      <vt:lpstr>About Us: Marcus Müller</vt:lpstr>
      <vt:lpstr>About Us: Bastian Bloessl</vt:lpstr>
      <vt:lpstr>GNU Radio is…</vt:lpstr>
      <vt:lpstr>Basic Concept: Flow Graph</vt:lpstr>
      <vt:lpstr>Basic Concept: Block</vt:lpstr>
      <vt:lpstr>Data Streams</vt:lpstr>
      <vt:lpstr>GNU Radio Companion</vt:lpstr>
      <vt:lpstr>GUI Output and Instrumentation</vt:lpstr>
      <vt:lpstr>GQRX - a GNU Radio Application</vt:lpstr>
      <vt:lpstr>Out Of Tree Modules</vt:lpstr>
      <vt:lpstr>GNU Radio is an Ecosystem</vt:lpstr>
      <vt:lpstr>GNU Radio is used by</vt:lpstr>
      <vt:lpstr>Installing GNU Radio</vt:lpstr>
      <vt:lpstr>Learn // Discuss // Connect</vt:lpstr>
      <vt:lpstr>GNU Radio Workshop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IEEE 802.11p Device Fingerprinting</dc:title>
  <dc:creator>Bastian Bloessl</dc:creator>
  <cp:lastModifiedBy>Bastian Bloessl</cp:lastModifiedBy>
  <cp:revision>276</cp:revision>
  <dcterms:created xsi:type="dcterms:W3CDTF">2016-12-29T13:52:06Z</dcterms:created>
  <dcterms:modified xsi:type="dcterms:W3CDTF">2017-07-14T12:05:22Z</dcterms:modified>
</cp:coreProperties>
</file>